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webextensions/taskpanes.xml" ContentType="application/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2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4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7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27.xml" ContentType="application/vnd.openxmlformats-officedocument.presentationml.slide+xml"/>
  <Override PartName="/ppt/slides/slide15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2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microsoft.com/office/2011/relationships/webextensiontaskpanes" Target="ppt/webextensions/taskpanes.xml"/><Relationship Id="rId5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ko-KR" sz="4400" spc="-1" strike="noStrike">
                <a:latin typeface="Noto Sans CJK KR"/>
              </a:rPr>
              <a:t>슬라이드를 </a:t>
            </a:r>
            <a:r>
              <a:rPr b="0" lang="ko-KR" sz="4400" spc="-1" strike="noStrike">
                <a:latin typeface="Noto Sans CJK KR"/>
              </a:rPr>
              <a:t>이동하려면 </a:t>
            </a:r>
            <a:r>
              <a:rPr b="0" lang="ko-KR" sz="4400" spc="-1" strike="noStrike">
                <a:latin typeface="Noto Sans CJK KR"/>
              </a:rPr>
              <a:t>클릭하십시오</a:t>
            </a:r>
            <a:r>
              <a:rPr b="0" lang="en-US" sz="4400" spc="-1" strike="noStrike">
                <a:latin typeface="Noto Sans CJK KR"/>
              </a:rPr>
              <a:t>.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ko-KR" sz="2000" spc="-1" strike="noStrike">
                <a:latin typeface="Noto Sans CJK KR"/>
              </a:rPr>
              <a:t>메모 </a:t>
            </a:r>
            <a:r>
              <a:rPr b="0" lang="ko-KR" sz="2000" spc="-1" strike="noStrike">
                <a:latin typeface="Noto Sans CJK KR"/>
              </a:rPr>
              <a:t>서식</a:t>
            </a:r>
            <a:r>
              <a:rPr b="0" lang="ko-KR" sz="2000" spc="-1" strike="noStrike">
                <a:latin typeface="Noto Sans CJK KR"/>
              </a:rPr>
              <a:t>을 </a:t>
            </a:r>
            <a:r>
              <a:rPr b="0" lang="ko-KR" sz="2000" spc="-1" strike="noStrike">
                <a:latin typeface="Noto Sans CJK KR"/>
              </a:rPr>
              <a:t>편집</a:t>
            </a:r>
            <a:r>
              <a:rPr b="0" lang="ko-KR" sz="2000" spc="-1" strike="noStrike">
                <a:latin typeface="Noto Sans CJK KR"/>
              </a:rPr>
              <a:t>하려</a:t>
            </a:r>
            <a:r>
              <a:rPr b="0" lang="ko-KR" sz="2000" spc="-1" strike="noStrike">
                <a:latin typeface="Noto Sans CJK KR"/>
              </a:rPr>
              <a:t>면 </a:t>
            </a:r>
            <a:r>
              <a:rPr b="0" lang="ko-KR" sz="2000" spc="-1" strike="noStrike">
                <a:latin typeface="Noto Sans CJK KR"/>
              </a:rPr>
              <a:t>클릭</a:t>
            </a:r>
            <a:r>
              <a:rPr b="0" lang="ko-KR" sz="2000" spc="-1" strike="noStrike">
                <a:latin typeface="Noto Sans CJK KR"/>
              </a:rPr>
              <a:t>하십</a:t>
            </a:r>
            <a:r>
              <a:rPr b="0" lang="ko-KR" sz="2000" spc="-1" strike="noStrike">
                <a:latin typeface="Noto Sans CJK KR"/>
              </a:rPr>
              <a:t>시</a:t>
            </a:r>
            <a:r>
              <a:rPr b="0" lang="ko-KR" sz="2000" spc="-1" strike="noStrike">
                <a:latin typeface="Noto Sans CJK KR"/>
              </a:rPr>
              <a:t>오</a:t>
            </a:r>
            <a:r>
              <a:rPr b="0" lang="en-US" sz="2000" spc="-1" strike="noStrike">
                <a:latin typeface="Noto Sans CJK KR"/>
              </a:rPr>
              <a:t>.</a:t>
            </a:r>
            <a:endParaRPr b="0" lang="en-US" sz="2000" spc="-1" strike="noStrike">
              <a:latin typeface="Noto Sans CJK KR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Noto Serif CJK KR"/>
              </a:rPr>
              <a:t>&lt;머리글&gt;</a:t>
            </a:r>
            <a:endParaRPr b="0" lang="en-US" sz="1400" spc="-1" strike="noStrike">
              <a:latin typeface="Noto Serif CJK KR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Noto Serif CJK KR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Noto Serif CJK KR"/>
              </a:rPr>
              <a:t>&lt;날짜/시간&gt;</a:t>
            </a:r>
            <a:endParaRPr b="0" lang="en-US" sz="1400" spc="-1" strike="noStrike">
              <a:latin typeface="Noto Serif CJK KR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Noto Serif CJK KR"/>
              </a:defRPr>
            </a:lvl1pPr>
          </a:lstStyle>
          <a:p>
            <a:r>
              <a:rPr b="0" lang="en-US" sz="1400" spc="-1" strike="noStrike">
                <a:latin typeface="Noto Serif CJK KR"/>
              </a:rPr>
              <a:t>&lt;바닥글&gt;</a:t>
            </a:r>
            <a:endParaRPr b="0" lang="en-US" sz="1400" spc="-1" strike="noStrike">
              <a:latin typeface="Noto Serif CJK KR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Noto Serif CJK KR"/>
              </a:defRPr>
            </a:lvl1pPr>
          </a:lstStyle>
          <a:p>
            <a:pPr algn="r">
              <a:buNone/>
            </a:pPr>
            <a:fld id="{496F559A-A05D-4BEE-BA0A-1148A83C781D}" type="slidenum">
              <a:rPr b="0" lang="en-US" sz="1400" spc="-1" strike="noStrike">
                <a:latin typeface="Noto Serif CJK KR"/>
              </a:rPr>
              <a:t>&lt;숫자&gt;</a:t>
            </a:fld>
            <a:endParaRPr b="0" lang="en-US" sz="1400" spc="-1" strike="noStrike">
              <a:latin typeface="Noto Serif CJK KR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A4B8302-DD46-413E-8CBD-BCD87108096E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87CBB8B-C700-409E-A8CA-B2B7A525CA8C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D176976-FD5A-4FCF-9245-1D28F5D65666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AE6A8DD-1806-4E01-A9F6-CCB3B98BBB1B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sldNum" idx="19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10749D8-BB06-40DA-80C0-9C6A0B81951B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sldNum" idx="20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6EF0716-CB05-4DE1-AD6A-C5EC98499B43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sldNum" idx="21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1263F30-642B-4B59-8B68-8013DCC5E6B1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sldNum" idx="22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FA5783B-3717-478E-9AB6-5F6818D86208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 type="sldNum" idx="23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CE2D485-627E-4AD9-8CFD-8C8AAF6D0A91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 type="sldNum" idx="24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0A56E04-EF59-40C3-B8C8-940E77D9E638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sldNum" idx="25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3EFF878-E7A0-454B-87BF-1633A7E760DB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5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A5E1354-3284-4F17-8036-A20B8D8E4A82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sldNum" idx="26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53692DA-435A-42B9-BF50-496E72592D05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0D290AB-EFC3-440F-87EC-C15CC6D320A7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 type="sldNum" idx="28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B126856-0C29-4E49-A9DF-ACD884D24F97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 type="sldNum" idx="29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0F2D9E9-6481-436C-96F8-BF0212064AF5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 type="sldNum" idx="30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5E540CC-820C-4EAD-A79D-B2AE8723E3C1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 type="sldNum" idx="31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5A7F9B1-8F69-4CAD-8A05-5875FE75B064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 type="sldNum" idx="32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0A11677-F0F0-4E57-938A-20D0211F0134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333" name="PlaceHolder 3"/>
          <p:cNvSpPr>
            <a:spLocks noGrp="1"/>
          </p:cNvSpPr>
          <p:nvPr>
            <p:ph type="sldNum" idx="33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52C6728-D659-4E76-8F7D-092C8BF2E5FF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FB01FE6-3D40-4C95-8E1F-7849A6785DB6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F789C3A-F082-4641-9109-00E4759E6F39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FCBD425-80FD-4FFC-8A1E-900A7A961865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C2508A3-031E-4DF9-AA10-8A1F13711D16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555AAD6-C8BF-4E4C-969A-90FDFD312D50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161FC19-2BD8-4C68-89E7-D3AEEF0FD463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Noto Serif CJK KR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1E16CBC-4CEE-4B74-84F6-A4FD4E75D14E}" type="slidenum">
              <a:rPr b="0" lang="en-US" sz="1200" spc="-1" strike="noStrike">
                <a:latin typeface="Noto Serif CJK KR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20CF9A-C66D-4B39-9044-A190A3A1B95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B43925-1CEB-40D8-A34A-42E79DED76A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E687AC-988D-4BFA-BBD7-037FB4A1656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CB6DBA-597C-4F73-9F2C-30754C5D85E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Noto Sans CJK KR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42376E-5652-48B7-9D59-C349B41101F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EF8D73-F3A8-4924-8268-DE7E6095432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62B281-E402-4B6F-A34D-62DEB46B31C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B57A1D-24FF-471C-A62D-55E8A85002E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Noto Sans CJK KR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43A7AB-E819-45CA-95C2-2503B092D10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4B2003-9CDA-4BC1-B6D1-D69CDD37E0F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06CDFC-2C91-4C63-8710-FA5F8A10AB6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Noto Sans CJK KR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0006D7-0BD0-4441-BDE1-FAFC71A4B9E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ko-K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a7d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1200" cy="36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Noto Serif CJK KR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Noto Serif CJK KR"/>
              </a:rPr>
              <a:t>&lt;바닥글&gt;</a:t>
            </a:r>
            <a:endParaRPr b="0" lang="en-US" sz="1400" spc="-1" strike="noStrike">
              <a:latin typeface="Noto Serif CJK KR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39600" cy="36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787878"/>
                </a:solidFill>
                <a:latin typeface="맑은 고딕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36BE13C-40DF-4D50-AC54-62FFCE637B5B}" type="slidenum">
              <a:rPr b="0" lang="en-US" sz="1200" spc="-1" strike="noStrike">
                <a:solidFill>
                  <a:srgbClr val="787878"/>
                </a:solidFill>
                <a:latin typeface="맑은 고딕"/>
              </a:rPr>
              <a:t>&lt;숫자&gt;</a:t>
            </a:fld>
            <a:endParaRPr b="0" lang="en-US" sz="1200" spc="-1" strike="noStrike">
              <a:latin typeface="Noto Serif CJK KR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39600" cy="36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Noto Serif CJK KR"/>
              </a:defRPr>
            </a:lvl1pPr>
          </a:lstStyle>
          <a:p>
            <a:r>
              <a:rPr b="0" lang="en-US" sz="1400" spc="-1" strike="noStrike">
                <a:latin typeface="Noto Serif CJK KR"/>
              </a:rPr>
              <a:t>&lt;날짜/시간&gt;</a:t>
            </a:r>
            <a:endParaRPr b="0" lang="en-US" sz="1400" spc="-1" strike="noStrike">
              <a:latin typeface="Noto Serif CJK KR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ko-KR" sz="4400" spc="-1" strike="noStrike">
                <a:latin typeface="Noto Sans CJK KR"/>
              </a:rPr>
              <a:t>제목 텍스트의 서식을 편집하려면 클릭하십시오</a:t>
            </a:r>
            <a:r>
              <a:rPr b="0" lang="en-US" sz="4400" spc="-1" strike="noStrike">
                <a:latin typeface="Noto Sans CJK KR"/>
              </a:rPr>
              <a:t>.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3200" spc="-1" strike="noStrike">
                <a:latin typeface="Noto Sans CJK KR"/>
              </a:rPr>
              <a:t>개요 텍스트의 서식을 편집하려면 클릭하십시오</a:t>
            </a:r>
            <a:endParaRPr b="0" lang="en-US" sz="3200" spc="-1" strike="noStrike">
              <a:latin typeface="Noto Sans CJK KR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Noto Sans CJK KR"/>
              </a:rPr>
              <a:t>2</a:t>
            </a:r>
            <a:r>
              <a:rPr b="0" lang="ko-KR" sz="2800" spc="-1" strike="noStrike">
                <a:latin typeface="Noto Sans CJK KR"/>
              </a:rPr>
              <a:t>번째 개요 수준</a:t>
            </a:r>
            <a:endParaRPr b="0" lang="en-US" sz="2800" spc="-1" strike="noStrike">
              <a:latin typeface="Noto Sans CJK KR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Noto Sans CJK KR"/>
              </a:rPr>
              <a:t>3</a:t>
            </a:r>
            <a:r>
              <a:rPr b="0" lang="ko-KR" sz="2400" spc="-1" strike="noStrike">
                <a:latin typeface="Noto Sans CJK KR"/>
              </a:rPr>
              <a:t>번째 개요 수준</a:t>
            </a:r>
            <a:endParaRPr b="0" lang="en-US" sz="2400" spc="-1" strike="noStrike">
              <a:latin typeface="Noto Sans CJK KR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Noto Sans CJK KR"/>
              </a:rPr>
              <a:t>4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5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6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7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9"/>
          <p:cNvSpPr/>
          <p:nvPr/>
        </p:nvSpPr>
        <p:spPr>
          <a:xfrm>
            <a:off x="118800" y="10692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TextBox 11"/>
          <p:cNvSpPr/>
          <p:nvPr/>
        </p:nvSpPr>
        <p:spPr>
          <a:xfrm>
            <a:off x="360000" y="5400000"/>
            <a:ext cx="4138560" cy="66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800" spc="-1" strike="noStrike">
                <a:solidFill>
                  <a:srgbClr val="b4e5a2"/>
                </a:solidFill>
                <a:latin typeface="맑은 고딕"/>
                <a:ea typeface="DejaVu Sans"/>
              </a:rPr>
              <a:t>B4</a:t>
            </a:r>
            <a:endParaRPr b="0" lang="en-US" sz="3800" spc="-1" strike="noStrike">
              <a:latin typeface="Noto Sans CJK KR"/>
            </a:endParaRPr>
          </a:p>
        </p:txBody>
      </p:sp>
      <p:sp>
        <p:nvSpPr>
          <p:cNvPr id="49" name="직선 연결선[R] 28"/>
          <p:cNvSpPr/>
          <p:nvPr/>
        </p:nvSpPr>
        <p:spPr>
          <a:xfrm>
            <a:off x="383040" y="6091560"/>
            <a:ext cx="11462400" cy="360"/>
          </a:xfrm>
          <a:prstGeom prst="line">
            <a:avLst/>
          </a:prstGeom>
          <a:ln>
            <a:solidFill>
              <a:srgbClr val="8ed97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0" name="직선 연결선[R] 29"/>
          <p:cNvSpPr/>
          <p:nvPr/>
        </p:nvSpPr>
        <p:spPr>
          <a:xfrm>
            <a:off x="364680" y="6460920"/>
            <a:ext cx="11462400" cy="360"/>
          </a:xfrm>
          <a:prstGeom prst="line">
            <a:avLst/>
          </a:prstGeom>
          <a:ln>
            <a:solidFill>
              <a:srgbClr val="8ed97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1" name="TextBox 30"/>
          <p:cNvSpPr/>
          <p:nvPr/>
        </p:nvSpPr>
        <p:spPr>
          <a:xfrm>
            <a:off x="502200" y="6091560"/>
            <a:ext cx="5122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팀원   </a:t>
            </a:r>
            <a:r>
              <a:rPr b="1" lang="en-US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|   </a:t>
            </a: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한은혜   김용순   이종민   조현석</a:t>
            </a:r>
            <a:endParaRPr b="0" lang="en-US" sz="1800" spc="-1" strike="noStrike">
              <a:latin typeface="Noto Sans CJK KR"/>
            </a:endParaRPr>
          </a:p>
        </p:txBody>
      </p:sp>
      <p:pic>
        <p:nvPicPr>
          <p:cNvPr id="52" name="그림 31" descr=""/>
          <p:cNvPicPr/>
          <p:nvPr/>
        </p:nvPicPr>
        <p:blipFill>
          <a:blip r:embed="rId1"/>
          <a:stretch/>
        </p:blipFill>
        <p:spPr>
          <a:xfrm>
            <a:off x="720000" y="1800000"/>
            <a:ext cx="3356640" cy="3356640"/>
          </a:xfrm>
          <a:prstGeom prst="rect">
            <a:avLst/>
          </a:prstGeom>
          <a:ln w="0">
            <a:noFill/>
          </a:ln>
        </p:spPr>
      </p:pic>
      <p:sp>
        <p:nvSpPr>
          <p:cNvPr id="53" name="TextBox 28"/>
          <p:cNvSpPr/>
          <p:nvPr/>
        </p:nvSpPr>
        <p:spPr>
          <a:xfrm>
            <a:off x="8280000" y="3825720"/>
            <a:ext cx="413856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ko-KR" sz="5400" spc="-1" strike="noStrike">
                <a:solidFill>
                  <a:srgbClr val="b4e5a2"/>
                </a:solidFill>
                <a:latin typeface="맑은 고딕"/>
                <a:ea typeface="DejaVu Sans"/>
              </a:rPr>
              <a:t>집에가조</a:t>
            </a:r>
            <a:endParaRPr b="0" lang="en-US" sz="54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직사각형 7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TextBox 10"/>
          <p:cNvSpPr/>
          <p:nvPr/>
        </p:nvSpPr>
        <p:spPr>
          <a:xfrm>
            <a:off x="533520" y="424080"/>
            <a:ext cx="111214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b4e5a2"/>
                </a:solidFill>
                <a:latin typeface="맑은 고딕"/>
                <a:ea typeface="DejaVu Sans"/>
              </a:rPr>
              <a:t>Trial and Error</a:t>
            </a:r>
            <a:endParaRPr b="0" lang="en-US" sz="2400" spc="-1" strike="noStrike">
              <a:latin typeface="Noto Sans CJK KR"/>
            </a:endParaRPr>
          </a:p>
        </p:txBody>
      </p:sp>
      <p:sp>
        <p:nvSpPr>
          <p:cNvPr id="123" name="직선 연결선[R] 6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24" name="직선 연결선[R] 53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25" name="" descr=""/>
          <p:cNvPicPr/>
          <p:nvPr/>
        </p:nvPicPr>
        <p:blipFill>
          <a:blip r:embed="rId1"/>
          <a:stretch/>
        </p:blipFill>
        <p:spPr>
          <a:xfrm>
            <a:off x="180000" y="1427400"/>
            <a:ext cx="5401800" cy="4331880"/>
          </a:xfrm>
          <a:prstGeom prst="rect">
            <a:avLst/>
          </a:prstGeom>
          <a:ln w="0">
            <a:noFill/>
          </a:ln>
        </p:spPr>
      </p:pic>
      <p:sp>
        <p:nvSpPr>
          <p:cNvPr id="126" name="TextBox 78"/>
          <p:cNvSpPr/>
          <p:nvPr/>
        </p:nvSpPr>
        <p:spPr>
          <a:xfrm>
            <a:off x="5941080" y="5040000"/>
            <a:ext cx="413820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br>
              <a:rPr sz="1800"/>
            </a:br>
            <a:br>
              <a:rPr sz="1800"/>
            </a:br>
            <a:endParaRPr b="0" lang="en-US" sz="1800" spc="-1" strike="noStrike">
              <a:latin typeface="Noto Sans CJK KR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2"/>
          <a:stretch/>
        </p:blipFill>
        <p:spPr>
          <a:xfrm>
            <a:off x="5800680" y="1440000"/>
            <a:ext cx="4458600" cy="3251880"/>
          </a:xfrm>
          <a:prstGeom prst="rect">
            <a:avLst/>
          </a:prstGeom>
          <a:ln w="0">
            <a:noFill/>
          </a:ln>
        </p:spPr>
      </p:pic>
      <p:sp>
        <p:nvSpPr>
          <p:cNvPr id="128" name="TextBox 27"/>
          <p:cNvSpPr/>
          <p:nvPr/>
        </p:nvSpPr>
        <p:spPr>
          <a:xfrm>
            <a:off x="5754240" y="4839120"/>
            <a:ext cx="377928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커스텀 로봇의 모델형식의 문제라고 생각하고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turtlebot3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모델로 불러와서 다중로봇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localization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까지는 성공했으나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nav2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가 안되서 실패</a:t>
            </a:r>
            <a:br>
              <a:rPr sz="1800"/>
            </a:b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직사각형 25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TextBox 79"/>
          <p:cNvSpPr/>
          <p:nvPr/>
        </p:nvSpPr>
        <p:spPr>
          <a:xfrm>
            <a:off x="533520" y="424080"/>
            <a:ext cx="111214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b4e5a2"/>
                </a:solidFill>
                <a:latin typeface="맑은 고딕"/>
                <a:ea typeface="DejaVu Sans"/>
              </a:rPr>
              <a:t>Trial and Error</a:t>
            </a:r>
            <a:endParaRPr b="0" lang="en-US" sz="2400" spc="-1" strike="noStrike">
              <a:latin typeface="Noto Sans CJK KR"/>
            </a:endParaRPr>
          </a:p>
        </p:txBody>
      </p:sp>
      <p:sp>
        <p:nvSpPr>
          <p:cNvPr id="131" name="직선 연결선[R] 54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32" name="직선 연결선[R] 55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33" name="" descr=""/>
          <p:cNvPicPr/>
          <p:nvPr/>
        </p:nvPicPr>
        <p:blipFill>
          <a:blip r:embed="rId1"/>
          <a:stretch/>
        </p:blipFill>
        <p:spPr>
          <a:xfrm>
            <a:off x="361080" y="1440000"/>
            <a:ext cx="7198200" cy="3806640"/>
          </a:xfrm>
          <a:prstGeom prst="rect">
            <a:avLst/>
          </a:prstGeom>
          <a:ln w="0">
            <a:noFill/>
          </a:ln>
        </p:spPr>
      </p:pic>
      <p:sp>
        <p:nvSpPr>
          <p:cNvPr id="134" name="TextBox 80"/>
          <p:cNvSpPr/>
          <p:nvPr/>
        </p:nvSpPr>
        <p:spPr>
          <a:xfrm>
            <a:off x="7560000" y="3960000"/>
            <a:ext cx="413820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turtlebot3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에 로봇 팔이 부착된 모델을 불러왔으나 이 역시 하드웨어의 한계로 다중로봇제어에 적용시키는데에 실패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직사각형 1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TextBox 35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137" name="직선 연결선[R] 18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38" name="직선 연결선[R] 19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39" name="" descr=""/>
          <p:cNvPicPr/>
          <p:nvPr/>
        </p:nvPicPr>
        <p:blipFill>
          <a:blip r:embed="rId1"/>
          <a:stretch/>
        </p:blipFill>
        <p:spPr>
          <a:xfrm>
            <a:off x="343800" y="1440000"/>
            <a:ext cx="2960640" cy="4678200"/>
          </a:xfrm>
          <a:prstGeom prst="rect">
            <a:avLst/>
          </a:prstGeom>
          <a:ln w="0">
            <a:noFill/>
          </a:ln>
        </p:spPr>
      </p:pic>
      <p:sp>
        <p:nvSpPr>
          <p:cNvPr id="140" name="TextBox 36"/>
          <p:cNvSpPr/>
          <p:nvPr/>
        </p:nvSpPr>
        <p:spPr>
          <a:xfrm>
            <a:off x="3525840" y="2781720"/>
            <a:ext cx="45734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Config folder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내에 존재하는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articubot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바퀴에 실시간 업데이트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41" name=""/>
          <p:cNvSpPr/>
          <p:nvPr/>
        </p:nvSpPr>
        <p:spPr>
          <a:xfrm>
            <a:off x="3420000" y="1872360"/>
            <a:ext cx="4858920" cy="75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highlight>
                  <a:srgbClr val="ffffff"/>
                </a:highlight>
                <a:latin typeface="Noto Sans CJK KR"/>
                <a:ea typeface="DejaVu Sans"/>
              </a:rPr>
              <a:t>ball_tracker_params_sim.yaml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직사각형 22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TextBox 66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144" name="직선 연결선[R] 48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45" name="직선 연결선[R] 49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180000" y="1260000"/>
            <a:ext cx="4962600" cy="4992480"/>
          </a:xfrm>
          <a:prstGeom prst="rect">
            <a:avLst/>
          </a:prstGeom>
          <a:ln w="0">
            <a:noFill/>
          </a:ln>
        </p:spPr>
      </p:pic>
      <p:sp>
        <p:nvSpPr>
          <p:cNvPr id="147" name="TextBox 68"/>
          <p:cNvSpPr/>
          <p:nvPr/>
        </p:nvSpPr>
        <p:spPr>
          <a:xfrm>
            <a:off x="5480280" y="2961000"/>
            <a:ext cx="45734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Slam Toolbox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로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Mapping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및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localization</a:t>
            </a:r>
            <a:br>
              <a:rPr sz="1800"/>
            </a:br>
            <a:endParaRPr b="0" lang="en-US" sz="1800" spc="-1" strike="noStrike">
              <a:latin typeface="Noto Sans CJK KR"/>
            </a:endParaRPr>
          </a:p>
        </p:txBody>
      </p:sp>
      <p:sp>
        <p:nvSpPr>
          <p:cNvPr id="148" name=""/>
          <p:cNvSpPr/>
          <p:nvPr/>
        </p:nvSpPr>
        <p:spPr>
          <a:xfrm>
            <a:off x="5580000" y="2127960"/>
            <a:ext cx="4858920" cy="75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highlight>
                  <a:srgbClr val="ffffff"/>
                </a:highlight>
                <a:latin typeface="Noto Sans CJK KR"/>
                <a:ea typeface="DejaVu Sans"/>
              </a:rPr>
              <a:t>mapper_params_online_async.yaml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직사각형 2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TextBox 9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151" name="직선 연결선[R] 9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52" name="직선 연결선[R] 10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53" name="" descr=""/>
          <p:cNvPicPr/>
          <p:nvPr/>
        </p:nvPicPr>
        <p:blipFill>
          <a:blip r:embed="rId1"/>
          <a:stretch/>
        </p:blipFill>
        <p:spPr>
          <a:xfrm>
            <a:off x="313200" y="1260360"/>
            <a:ext cx="3727080" cy="2697840"/>
          </a:xfrm>
          <a:prstGeom prst="rect">
            <a:avLst/>
          </a:prstGeom>
          <a:ln w="0">
            <a:noFill/>
          </a:ln>
        </p:spPr>
      </p:pic>
      <p:pic>
        <p:nvPicPr>
          <p:cNvPr id="154" name="" descr=""/>
          <p:cNvPicPr/>
          <p:nvPr/>
        </p:nvPicPr>
        <p:blipFill>
          <a:blip r:embed="rId2"/>
          <a:stretch/>
        </p:blipFill>
        <p:spPr>
          <a:xfrm>
            <a:off x="4496400" y="1260360"/>
            <a:ext cx="4138200" cy="5037480"/>
          </a:xfrm>
          <a:prstGeom prst="rect">
            <a:avLst/>
          </a:prstGeom>
          <a:ln w="0">
            <a:noFill/>
          </a:ln>
        </p:spPr>
      </p:pic>
      <p:sp>
        <p:nvSpPr>
          <p:cNvPr id="155" name="TextBox 67"/>
          <p:cNvSpPr/>
          <p:nvPr/>
        </p:nvSpPr>
        <p:spPr>
          <a:xfrm>
            <a:off x="7305480" y="3861000"/>
            <a:ext cx="457344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Nav2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의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bt_navigator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나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global_costmap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등 다양한 설정값들이 존재</a:t>
            </a:r>
            <a:br>
              <a:rPr sz="1800"/>
            </a:br>
            <a:endParaRPr b="0" lang="en-US" sz="1800" spc="-1" strike="noStrike">
              <a:latin typeface="Noto Sans CJK KR"/>
            </a:endParaRPr>
          </a:p>
        </p:txBody>
      </p:sp>
      <p:sp>
        <p:nvSpPr>
          <p:cNvPr id="156" name=""/>
          <p:cNvSpPr/>
          <p:nvPr/>
        </p:nvSpPr>
        <p:spPr>
          <a:xfrm>
            <a:off x="7740000" y="1767960"/>
            <a:ext cx="4858920" cy="75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highlight>
                  <a:srgbClr val="ffffff"/>
                </a:highlight>
                <a:latin typeface="Noto Sans CJK KR"/>
                <a:ea typeface="DejaVu Sans"/>
              </a:rPr>
              <a:t>nav2_params.yaml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직사각형 3"/>
          <p:cNvSpPr/>
          <p:nvPr/>
        </p:nvSpPr>
        <p:spPr>
          <a:xfrm>
            <a:off x="18000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TextBox 20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159" name="직선 연결선[R] 11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60" name="직선 연결선[R] 12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61" name="" descr=""/>
          <p:cNvPicPr/>
          <p:nvPr/>
        </p:nvPicPr>
        <p:blipFill>
          <a:blip r:embed="rId1"/>
          <a:stretch/>
        </p:blipFill>
        <p:spPr>
          <a:xfrm>
            <a:off x="396000" y="1317960"/>
            <a:ext cx="3922200" cy="3360240"/>
          </a:xfrm>
          <a:prstGeom prst="rect">
            <a:avLst/>
          </a:prstGeom>
          <a:ln w="0">
            <a:noFill/>
          </a:ln>
        </p:spPr>
      </p:pic>
      <p:pic>
        <p:nvPicPr>
          <p:cNvPr id="162" name="" descr=""/>
          <p:cNvPicPr/>
          <p:nvPr/>
        </p:nvPicPr>
        <p:blipFill>
          <a:blip r:embed="rId2"/>
          <a:stretch/>
        </p:blipFill>
        <p:spPr>
          <a:xfrm>
            <a:off x="4860000" y="1296720"/>
            <a:ext cx="3445560" cy="4821480"/>
          </a:xfrm>
          <a:prstGeom prst="rect">
            <a:avLst/>
          </a:prstGeom>
          <a:ln w="0">
            <a:noFill/>
          </a:ln>
        </p:spPr>
      </p:pic>
      <p:sp>
        <p:nvSpPr>
          <p:cNvPr id="163" name=""/>
          <p:cNvSpPr/>
          <p:nvPr/>
        </p:nvSpPr>
        <p:spPr>
          <a:xfrm>
            <a:off x="360000" y="4827960"/>
            <a:ext cx="4858920" cy="75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highlight>
                  <a:srgbClr val="ffffff"/>
                </a:highlight>
                <a:latin typeface="Noto Sans CJK KR"/>
                <a:ea typeface="DejaVu Sans"/>
              </a:rPr>
              <a:t>twist_mux.yaml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64" name=""/>
          <p:cNvSpPr/>
          <p:nvPr/>
        </p:nvSpPr>
        <p:spPr>
          <a:xfrm>
            <a:off x="7380000" y="5040000"/>
            <a:ext cx="4858920" cy="75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highlight>
                  <a:srgbClr val="ffffff"/>
                </a:highlight>
                <a:latin typeface="Noto Sans CJK KR"/>
                <a:ea typeface="DejaVu Sans"/>
              </a:rPr>
              <a:t>main.rviz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직사각형 23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TextBox 21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167" name="직선 연결선[R] 50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68" name="직선 연결선[R] 51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69" name="" descr=""/>
          <p:cNvPicPr/>
          <p:nvPr/>
        </p:nvPicPr>
        <p:blipFill>
          <a:blip r:embed="rId1"/>
          <a:stretch/>
        </p:blipFill>
        <p:spPr>
          <a:xfrm>
            <a:off x="180000" y="1260000"/>
            <a:ext cx="6721200" cy="4138200"/>
          </a:xfrm>
          <a:prstGeom prst="rect">
            <a:avLst/>
          </a:prstGeom>
          <a:ln w="0">
            <a:noFill/>
          </a:ln>
        </p:spPr>
      </p:pic>
      <p:sp>
        <p:nvSpPr>
          <p:cNvPr id="170" name="TextBox 70"/>
          <p:cNvSpPr/>
          <p:nvPr/>
        </p:nvSpPr>
        <p:spPr>
          <a:xfrm>
            <a:off x="3120840" y="558000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launch_sim.launch.py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71" name="TextBox 3"/>
          <p:cNvSpPr/>
          <p:nvPr/>
        </p:nvSpPr>
        <p:spPr>
          <a:xfrm>
            <a:off x="7020000" y="3600000"/>
            <a:ext cx="389736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robot_state_publisher, 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twist_mux, gazebo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를 설정한 인자값으로 동시 실행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직사각형 5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TextBox 32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174" name="직선 연결선[R] 16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75" name="직선 연결선[R] 17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76" name="TextBox 8"/>
          <p:cNvSpPr/>
          <p:nvPr/>
        </p:nvSpPr>
        <p:spPr>
          <a:xfrm>
            <a:off x="6480000" y="468000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launch_sim.launch.py</a:t>
            </a:r>
            <a:endParaRPr b="0" lang="en-US" sz="1800" spc="-1" strike="noStrike">
              <a:latin typeface="Noto Sans CJK KR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309960" y="1441440"/>
            <a:ext cx="5089320" cy="4137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29"/>
          <p:cNvSpPr/>
          <p:nvPr/>
        </p:nvSpPr>
        <p:spPr>
          <a:xfrm>
            <a:off x="5461920" y="5396040"/>
            <a:ext cx="389736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TextBox 12"/>
          <p:cNvSpPr/>
          <p:nvPr/>
        </p:nvSpPr>
        <p:spPr>
          <a:xfrm>
            <a:off x="6541920" y="251604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Spawner,rviz2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동시 실행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직사각형 8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TextBox 39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182" name="직선 연결선[R] 20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83" name="직선 연결선[R] 21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84" name="TextBox 41"/>
          <p:cNvSpPr/>
          <p:nvPr/>
        </p:nvSpPr>
        <p:spPr>
          <a:xfrm>
            <a:off x="6000840" y="559584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localization_launch.py</a:t>
            </a:r>
            <a:endParaRPr b="0" lang="en-US" sz="1800" spc="-1" strike="noStrike">
              <a:latin typeface="Noto Sans CJK KR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1"/>
          <a:stretch/>
        </p:blipFill>
        <p:spPr>
          <a:xfrm>
            <a:off x="220320" y="1260000"/>
            <a:ext cx="4637880" cy="5037840"/>
          </a:xfrm>
          <a:prstGeom prst="rect">
            <a:avLst/>
          </a:prstGeom>
          <a:ln w="0">
            <a:noFill/>
          </a:ln>
        </p:spPr>
      </p:pic>
      <p:sp>
        <p:nvSpPr>
          <p:cNvPr id="186" name="TextBox 33"/>
          <p:cNvSpPr/>
          <p:nvPr/>
        </p:nvSpPr>
        <p:spPr>
          <a:xfrm>
            <a:off x="5821920" y="3240000"/>
            <a:ext cx="38973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localization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을 위한 필수 파라미터 로드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직사각형 6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TextBox 37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189" name="직선 연결선[R] 3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90" name="직선 연결선[R] 15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91" name="TextBox 69"/>
          <p:cNvSpPr/>
          <p:nvPr/>
        </p:nvSpPr>
        <p:spPr>
          <a:xfrm>
            <a:off x="8460000" y="540000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localization_launch.py</a:t>
            </a:r>
            <a:endParaRPr b="0" lang="en-US" sz="1800" spc="-1" strike="noStrike">
              <a:latin typeface="Noto Sans CJK KR"/>
            </a:endParaRPr>
          </a:p>
        </p:txBody>
      </p:sp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180000" y="1440000"/>
            <a:ext cx="4318200" cy="4857840"/>
          </a:xfrm>
          <a:prstGeom prst="rect">
            <a:avLst/>
          </a:prstGeom>
          <a:ln w="0">
            <a:noFill/>
          </a:ln>
        </p:spPr>
      </p:pic>
      <p:pic>
        <p:nvPicPr>
          <p:cNvPr id="193" name="" descr=""/>
          <p:cNvPicPr/>
          <p:nvPr/>
        </p:nvPicPr>
        <p:blipFill>
          <a:blip r:embed="rId2"/>
          <a:stretch/>
        </p:blipFill>
        <p:spPr>
          <a:xfrm>
            <a:off x="3095640" y="1440000"/>
            <a:ext cx="5182560" cy="4798440"/>
          </a:xfrm>
          <a:prstGeom prst="rect">
            <a:avLst/>
          </a:prstGeom>
          <a:ln w="0">
            <a:noFill/>
          </a:ln>
        </p:spPr>
      </p:pic>
      <p:sp>
        <p:nvSpPr>
          <p:cNvPr id="194" name="TextBox 71"/>
          <p:cNvSpPr/>
          <p:nvPr/>
        </p:nvSpPr>
        <p:spPr>
          <a:xfrm>
            <a:off x="8460000" y="3014640"/>
            <a:ext cx="389736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Map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서버로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Map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을 불러오고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amcl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로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2D Pose Estimate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를 실행하기 위한 준비 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9"/>
          <p:cNvSpPr/>
          <p:nvPr/>
        </p:nvSpPr>
        <p:spPr>
          <a:xfrm>
            <a:off x="110880" y="10692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" name="TextBox 11"/>
          <p:cNvSpPr/>
          <p:nvPr/>
        </p:nvSpPr>
        <p:spPr>
          <a:xfrm>
            <a:off x="8134560" y="2644200"/>
            <a:ext cx="335304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ko-KR" sz="9600" spc="-1" strike="noStrike">
                <a:solidFill>
                  <a:srgbClr val="b4e5a2"/>
                </a:solidFill>
                <a:latin typeface="맑은 고딕"/>
                <a:ea typeface="DejaVu Sans"/>
              </a:rPr>
              <a:t>목차</a:t>
            </a:r>
            <a:endParaRPr b="0" lang="en-US" sz="9600" spc="-1" strike="noStrike">
              <a:latin typeface="Noto Sans CJK KR"/>
            </a:endParaRPr>
          </a:p>
        </p:txBody>
      </p:sp>
      <p:sp>
        <p:nvSpPr>
          <p:cNvPr id="56" name="직선 연결선[R] 2"/>
          <p:cNvSpPr/>
          <p:nvPr/>
        </p:nvSpPr>
        <p:spPr>
          <a:xfrm>
            <a:off x="7469640" y="218880"/>
            <a:ext cx="360" cy="640080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7" name="직선 연결선[R] 4"/>
          <p:cNvSpPr/>
          <p:nvPr/>
        </p:nvSpPr>
        <p:spPr>
          <a:xfrm>
            <a:off x="785520" y="2640960"/>
            <a:ext cx="5950080" cy="360"/>
          </a:xfrm>
          <a:prstGeom prst="line">
            <a:avLst/>
          </a:prstGeom>
          <a:ln>
            <a:solidFill>
              <a:srgbClr val="b4e5a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8" name="직선 연결선[R] 5"/>
          <p:cNvSpPr/>
          <p:nvPr/>
        </p:nvSpPr>
        <p:spPr>
          <a:xfrm>
            <a:off x="811080" y="4685760"/>
            <a:ext cx="5950080" cy="360"/>
          </a:xfrm>
          <a:prstGeom prst="line">
            <a:avLst/>
          </a:prstGeom>
          <a:ln>
            <a:solidFill>
              <a:srgbClr val="b4e5a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9" name="직선 연결선[R] 7"/>
          <p:cNvSpPr/>
          <p:nvPr/>
        </p:nvSpPr>
        <p:spPr>
          <a:xfrm>
            <a:off x="3786120" y="875520"/>
            <a:ext cx="360" cy="5074200"/>
          </a:xfrm>
          <a:prstGeom prst="line">
            <a:avLst/>
          </a:prstGeom>
          <a:ln>
            <a:solidFill>
              <a:srgbClr val="b4e5a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60" name="TextBox 13"/>
          <p:cNvSpPr/>
          <p:nvPr/>
        </p:nvSpPr>
        <p:spPr>
          <a:xfrm>
            <a:off x="1854720" y="1081800"/>
            <a:ext cx="88488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b4e6a2"/>
                </a:solidFill>
                <a:latin typeface="맑은 고딕"/>
                <a:ea typeface="DejaVu Sans"/>
              </a:rPr>
              <a:t>01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61" name="TextBox 14"/>
          <p:cNvSpPr/>
          <p:nvPr/>
        </p:nvSpPr>
        <p:spPr>
          <a:xfrm>
            <a:off x="1854720" y="3044880"/>
            <a:ext cx="88488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b4e6a2"/>
                </a:solidFill>
                <a:latin typeface="맑은 고딕"/>
                <a:ea typeface="DejaVu Sans"/>
              </a:rPr>
              <a:t>03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62" name="TextBox 15"/>
          <p:cNvSpPr/>
          <p:nvPr/>
        </p:nvSpPr>
        <p:spPr>
          <a:xfrm>
            <a:off x="1854720" y="5180760"/>
            <a:ext cx="88488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b4e6a2"/>
                </a:solidFill>
                <a:latin typeface="맑은 고딕"/>
                <a:ea typeface="DejaVu Sans"/>
              </a:rPr>
              <a:t>05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63" name="TextBox 16"/>
          <p:cNvSpPr/>
          <p:nvPr/>
        </p:nvSpPr>
        <p:spPr>
          <a:xfrm>
            <a:off x="4932720" y="1081800"/>
            <a:ext cx="88488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b4e6a2"/>
                </a:solidFill>
                <a:latin typeface="맑은 고딕"/>
                <a:ea typeface="DejaVu Sans"/>
              </a:rPr>
              <a:t>02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64" name="TextBox 17"/>
          <p:cNvSpPr/>
          <p:nvPr/>
        </p:nvSpPr>
        <p:spPr>
          <a:xfrm>
            <a:off x="4945320" y="3041280"/>
            <a:ext cx="88488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b4e6a2"/>
                </a:solidFill>
                <a:latin typeface="맑은 고딕"/>
                <a:ea typeface="DejaVu Sans"/>
              </a:rPr>
              <a:t>04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65" name="TextBox 18"/>
          <p:cNvSpPr/>
          <p:nvPr/>
        </p:nvSpPr>
        <p:spPr>
          <a:xfrm>
            <a:off x="4932720" y="5180760"/>
            <a:ext cx="88488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b4e6a2"/>
                </a:solidFill>
                <a:latin typeface="맑은 고딕"/>
                <a:ea typeface="DejaVu Sans"/>
              </a:rPr>
              <a:t>06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66" name="TextBox 19"/>
          <p:cNvSpPr/>
          <p:nvPr/>
        </p:nvSpPr>
        <p:spPr>
          <a:xfrm>
            <a:off x="1770840" y="1795320"/>
            <a:ext cx="105264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ko-KR" sz="1600" spc="-1" strike="noStrike">
                <a:solidFill>
                  <a:srgbClr val="ffffff"/>
                </a:solidFill>
                <a:latin typeface="맑은 고딕"/>
                <a:ea typeface="DejaVu Sans"/>
              </a:rPr>
              <a:t>팀원소개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67" name="TextBox 22"/>
          <p:cNvSpPr/>
          <p:nvPr/>
        </p:nvSpPr>
        <p:spPr>
          <a:xfrm>
            <a:off x="4861800" y="1845000"/>
            <a:ext cx="105264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ko-KR" sz="1600" spc="-1" strike="noStrike">
                <a:solidFill>
                  <a:srgbClr val="ffffff"/>
                </a:solidFill>
                <a:latin typeface="맑은 고딕"/>
                <a:ea typeface="DejaVu Sans"/>
              </a:rPr>
              <a:t>목표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68" name="TextBox 23"/>
          <p:cNvSpPr/>
          <p:nvPr/>
        </p:nvSpPr>
        <p:spPr>
          <a:xfrm>
            <a:off x="1770840" y="3768120"/>
            <a:ext cx="105264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ko-KR" sz="1600" spc="-1" strike="noStrike">
                <a:solidFill>
                  <a:srgbClr val="ffffff"/>
                </a:solidFill>
                <a:latin typeface="맑은 고딕"/>
                <a:ea typeface="DejaVu Sans"/>
              </a:rPr>
              <a:t>코드리뷰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69" name="TextBox 24"/>
          <p:cNvSpPr/>
          <p:nvPr/>
        </p:nvSpPr>
        <p:spPr>
          <a:xfrm>
            <a:off x="4861800" y="3764520"/>
            <a:ext cx="105264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ko-KR" sz="1600" spc="-1" strike="noStrike">
                <a:solidFill>
                  <a:srgbClr val="ffffff"/>
                </a:solidFill>
                <a:latin typeface="맑은 고딕"/>
                <a:ea typeface="DejaVu Sans"/>
              </a:rPr>
              <a:t>한계점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70" name="TextBox 25"/>
          <p:cNvSpPr/>
          <p:nvPr/>
        </p:nvSpPr>
        <p:spPr>
          <a:xfrm>
            <a:off x="1770840" y="5909400"/>
            <a:ext cx="105264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ko-KR" sz="1600" spc="-1" strike="noStrike">
                <a:solidFill>
                  <a:srgbClr val="ffffff"/>
                </a:solidFill>
                <a:latin typeface="맑은 고딕"/>
                <a:ea typeface="DejaVu Sans"/>
              </a:rPr>
              <a:t>발전계획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71" name="TextBox 26"/>
          <p:cNvSpPr/>
          <p:nvPr/>
        </p:nvSpPr>
        <p:spPr>
          <a:xfrm>
            <a:off x="4848840" y="5950080"/>
            <a:ext cx="105264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맑은 고딕"/>
                <a:ea typeface="DejaVu Sans"/>
              </a:rPr>
              <a:t>Demo</a:t>
            </a:r>
            <a:endParaRPr b="0" lang="en-US" sz="16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직사각형 10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TextBox 42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197" name="직선 연결선[R] 22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98" name="직선 연결선[R] 23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99" name="TextBox 44"/>
          <p:cNvSpPr/>
          <p:nvPr/>
        </p:nvSpPr>
        <p:spPr>
          <a:xfrm>
            <a:off x="9180000" y="539532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online_async_launch.py</a:t>
            </a:r>
            <a:endParaRPr b="0" lang="en-US" sz="1800" spc="-1" strike="noStrike">
              <a:latin typeface="Noto Sans CJK KR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180000" y="1356120"/>
            <a:ext cx="4318200" cy="4941720"/>
          </a:xfrm>
          <a:prstGeom prst="rect">
            <a:avLst/>
          </a:prstGeom>
          <a:ln w="0">
            <a:noFill/>
          </a:ln>
        </p:spPr>
      </p:pic>
      <p:pic>
        <p:nvPicPr>
          <p:cNvPr id="201" name="" descr=""/>
          <p:cNvPicPr/>
          <p:nvPr/>
        </p:nvPicPr>
        <p:blipFill>
          <a:blip r:embed="rId2"/>
          <a:stretch/>
        </p:blipFill>
        <p:spPr>
          <a:xfrm>
            <a:off x="4107600" y="1377000"/>
            <a:ext cx="4998240" cy="4857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31"/>
          <p:cNvSpPr/>
          <p:nvPr/>
        </p:nvSpPr>
        <p:spPr>
          <a:xfrm>
            <a:off x="8280000" y="1786680"/>
            <a:ext cx="448020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slam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을 하기위한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Toolbox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로써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Mapping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모드와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localization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모드중 선택가능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직사각형 12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TextBox 43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205" name="직선 연결선[R] 26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06" name="직선 연결선[R] 27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07" name="TextBox 46"/>
          <p:cNvSpPr/>
          <p:nvPr/>
        </p:nvSpPr>
        <p:spPr>
          <a:xfrm>
            <a:off x="421920" y="540000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rsp.launch.py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08" name="TextBox 34"/>
          <p:cNvSpPr/>
          <p:nvPr/>
        </p:nvSpPr>
        <p:spPr>
          <a:xfrm>
            <a:off x="8180280" y="4860000"/>
            <a:ext cx="389736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TextBox 38"/>
          <p:cNvSpPr/>
          <p:nvPr/>
        </p:nvSpPr>
        <p:spPr>
          <a:xfrm>
            <a:off x="8100000" y="4500000"/>
            <a:ext cx="389736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0" name="" descr=""/>
          <p:cNvPicPr/>
          <p:nvPr/>
        </p:nvPicPr>
        <p:blipFill>
          <a:blip r:embed="rId1"/>
          <a:stretch/>
        </p:blipFill>
        <p:spPr>
          <a:xfrm>
            <a:off x="360000" y="1440000"/>
            <a:ext cx="9038160" cy="3732840"/>
          </a:xfrm>
          <a:prstGeom prst="rect">
            <a:avLst/>
          </a:prstGeom>
          <a:ln w="0">
            <a:noFill/>
          </a:ln>
        </p:spPr>
      </p:pic>
      <p:sp>
        <p:nvSpPr>
          <p:cNvPr id="211" name="TextBox 40"/>
          <p:cNvSpPr/>
          <p:nvPr/>
        </p:nvSpPr>
        <p:spPr>
          <a:xfrm>
            <a:off x="6001920" y="5220000"/>
            <a:ext cx="38973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robot_state_publisher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를 불러와서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launch_sim.launch.py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로 전달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직사각형 13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3" name="TextBox 49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214" name="직선 연결선[R] 14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15" name="직선 연결선[R] 30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16" name="TextBox 50"/>
          <p:cNvSpPr/>
          <p:nvPr/>
        </p:nvSpPr>
        <p:spPr>
          <a:xfrm>
            <a:off x="7621920" y="3861720"/>
            <a:ext cx="38973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Yolo node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QT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넣어야됨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QT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는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3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개넣을거임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17" name="TextBox 51"/>
          <p:cNvSpPr/>
          <p:nvPr/>
        </p:nvSpPr>
        <p:spPr>
          <a:xfrm>
            <a:off x="8180280" y="4860000"/>
            <a:ext cx="389736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TextBox 52"/>
          <p:cNvSpPr/>
          <p:nvPr/>
        </p:nvSpPr>
        <p:spPr>
          <a:xfrm>
            <a:off x="8100000" y="4500000"/>
            <a:ext cx="389736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TextBox 53"/>
          <p:cNvSpPr/>
          <p:nvPr/>
        </p:nvSpPr>
        <p:spPr>
          <a:xfrm>
            <a:off x="7740000" y="2781000"/>
            <a:ext cx="389736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yolov8m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을 이용하여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3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종류의 과일을 객체 인식후 그 데이터 값을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UI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창으로 퍼블리시</a:t>
            </a:r>
            <a:endParaRPr b="0" lang="en-US" sz="1800" spc="-1" strike="noStrike">
              <a:latin typeface="Noto Sans CJK KR"/>
            </a:endParaRPr>
          </a:p>
        </p:txBody>
      </p:sp>
      <p:pic>
        <p:nvPicPr>
          <p:cNvPr id="220" name="" descr=""/>
          <p:cNvPicPr/>
          <p:nvPr/>
        </p:nvPicPr>
        <p:blipFill>
          <a:blip r:embed="rId1"/>
          <a:stretch/>
        </p:blipFill>
        <p:spPr>
          <a:xfrm>
            <a:off x="360000" y="1390320"/>
            <a:ext cx="7174800" cy="4467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직사각형 14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TextBox 54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223" name="직선 연결선[R] 31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24" name="TextBox 55"/>
          <p:cNvSpPr/>
          <p:nvPr/>
        </p:nvSpPr>
        <p:spPr>
          <a:xfrm>
            <a:off x="421920" y="5400000"/>
            <a:ext cx="38973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Yolo node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QT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넣어야됨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QT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는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3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개넣을거임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25" name="TextBox 56"/>
          <p:cNvSpPr/>
          <p:nvPr/>
        </p:nvSpPr>
        <p:spPr>
          <a:xfrm>
            <a:off x="8180280" y="4860000"/>
            <a:ext cx="389736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TextBox 57"/>
          <p:cNvSpPr/>
          <p:nvPr/>
        </p:nvSpPr>
        <p:spPr>
          <a:xfrm>
            <a:off x="8100000" y="4500000"/>
            <a:ext cx="389736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TextBox 58"/>
          <p:cNvSpPr/>
          <p:nvPr/>
        </p:nvSpPr>
        <p:spPr>
          <a:xfrm>
            <a:off x="6120000" y="3420000"/>
            <a:ext cx="3897360" cy="173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set_initial_pose()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를 통해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UI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가 켜질 시 자동으로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2D pose estimate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함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또한 각 로봇마다 목표 위치로 움직일 수 있는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navigate_to_pose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를 사용함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마지막으로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Subcribe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된 과일탐지상태를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UI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에 전송 </a:t>
            </a:r>
            <a:endParaRPr b="0" lang="en-US" sz="1800" spc="-1" strike="noStrike">
              <a:latin typeface="Noto Sans CJK KR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360000" y="1260360"/>
            <a:ext cx="4191480" cy="5237280"/>
          </a:xfrm>
          <a:prstGeom prst="rect">
            <a:avLst/>
          </a:prstGeom>
          <a:ln w="0">
            <a:noFill/>
          </a:ln>
        </p:spPr>
      </p:pic>
      <p:pic>
        <p:nvPicPr>
          <p:cNvPr id="229" name="" descr=""/>
          <p:cNvPicPr/>
          <p:nvPr/>
        </p:nvPicPr>
        <p:blipFill>
          <a:blip r:embed="rId2"/>
          <a:stretch/>
        </p:blipFill>
        <p:spPr>
          <a:xfrm>
            <a:off x="3420000" y="5403960"/>
            <a:ext cx="8490600" cy="1093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직사각형 15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1" name="TextBox 59"/>
          <p:cNvSpPr/>
          <p:nvPr/>
        </p:nvSpPr>
        <p:spPr>
          <a:xfrm>
            <a:off x="533520" y="424080"/>
            <a:ext cx="111214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b4e5a2"/>
                </a:solidFill>
                <a:latin typeface="맑은 고딕"/>
                <a:ea typeface="DejaVu Sans"/>
              </a:rPr>
              <a:t>Code Review</a:t>
            </a:r>
            <a:endParaRPr b="0" lang="en-US" sz="4200" spc="-1" strike="noStrike">
              <a:latin typeface="Noto Sans CJK KR"/>
            </a:endParaRPr>
          </a:p>
        </p:txBody>
      </p:sp>
      <p:sp>
        <p:nvSpPr>
          <p:cNvPr id="232" name="직선 연결선[R] 33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33" name="TextBox 60"/>
          <p:cNvSpPr/>
          <p:nvPr/>
        </p:nvSpPr>
        <p:spPr>
          <a:xfrm>
            <a:off x="421920" y="5400000"/>
            <a:ext cx="38973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Yolo node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QT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넣어야됨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QT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는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3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개넣을거임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34" name="TextBox 61"/>
          <p:cNvSpPr/>
          <p:nvPr/>
        </p:nvSpPr>
        <p:spPr>
          <a:xfrm>
            <a:off x="8180280" y="4860000"/>
            <a:ext cx="389736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TextBox 62"/>
          <p:cNvSpPr/>
          <p:nvPr/>
        </p:nvSpPr>
        <p:spPr>
          <a:xfrm>
            <a:off x="8100000" y="4500000"/>
            <a:ext cx="389736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6" name="" descr=""/>
          <p:cNvPicPr/>
          <p:nvPr/>
        </p:nvPicPr>
        <p:blipFill>
          <a:blip r:embed="rId1"/>
          <a:stretch/>
        </p:blipFill>
        <p:spPr>
          <a:xfrm>
            <a:off x="180000" y="1260360"/>
            <a:ext cx="5274000" cy="5484240"/>
          </a:xfrm>
          <a:prstGeom prst="rect">
            <a:avLst/>
          </a:prstGeom>
          <a:ln w="0">
            <a:noFill/>
          </a:ln>
        </p:spPr>
      </p:pic>
      <p:pic>
        <p:nvPicPr>
          <p:cNvPr id="237" name="" descr=""/>
          <p:cNvPicPr/>
          <p:nvPr/>
        </p:nvPicPr>
        <p:blipFill>
          <a:blip r:embed="rId2"/>
          <a:stretch/>
        </p:blipFill>
        <p:spPr>
          <a:xfrm>
            <a:off x="5454720" y="1260360"/>
            <a:ext cx="4319280" cy="54147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3"/>
          <p:cNvSpPr/>
          <p:nvPr/>
        </p:nvSpPr>
        <p:spPr>
          <a:xfrm>
            <a:off x="8180280" y="4140000"/>
            <a:ext cx="38973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로봇이 각 식물의 위치를 확인후 랜덤으로 이동하여 탐지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직사각형 9"/>
          <p:cNvSpPr/>
          <p:nvPr/>
        </p:nvSpPr>
        <p:spPr>
          <a:xfrm>
            <a:off x="92520" y="24480"/>
            <a:ext cx="11966760" cy="681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0" name="TextBox 11"/>
          <p:cNvSpPr/>
          <p:nvPr/>
        </p:nvSpPr>
        <p:spPr>
          <a:xfrm>
            <a:off x="533520" y="424080"/>
            <a:ext cx="1112148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b4e5a2"/>
                </a:solidFill>
                <a:latin typeface="맑은 고딕"/>
                <a:ea typeface="DejaVu Sans"/>
              </a:rPr>
              <a:t>Challenges</a:t>
            </a:r>
            <a:endParaRPr b="0" lang="en-US" sz="9600" spc="-1" strike="noStrike">
              <a:latin typeface="Noto Sans CJK KR"/>
            </a:endParaRPr>
          </a:p>
        </p:txBody>
      </p:sp>
      <p:sp>
        <p:nvSpPr>
          <p:cNvPr id="241" name="직선 연결선[R] 28"/>
          <p:cNvSpPr/>
          <p:nvPr/>
        </p:nvSpPr>
        <p:spPr>
          <a:xfrm>
            <a:off x="284040" y="214272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42" name=""/>
          <p:cNvSpPr/>
          <p:nvPr/>
        </p:nvSpPr>
        <p:spPr>
          <a:xfrm>
            <a:off x="3600000" y="4500000"/>
            <a:ext cx="7736760" cy="20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"/>
          <p:cNvSpPr/>
          <p:nvPr/>
        </p:nvSpPr>
        <p:spPr>
          <a:xfrm>
            <a:off x="1080000" y="2880000"/>
            <a:ext cx="9539280" cy="287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초반에 정체되어있던 바람에 시간이 많이 부족했다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.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custom robot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모델을 다중로봇으로 하고 싶었는데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안되는 이유가 궁금하다 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namespace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만 바꾸면 해결될거라고 생각했는데 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xacro file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이랑 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urdf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호환문제인지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.. 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정확한 원인 궁금함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Robot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과 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navigation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이 같이 작동되는것도 어렵다고 느껴졌고 설계가 너무 어렵다고 느꼈다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.  map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을 만들어보니 손에 익으려면 처음에 시간이 좀 걸린다고 느껴졌다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. </a:t>
            </a:r>
            <a:r>
              <a:rPr b="0" lang="ko-KR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시간을 좀 더 들인다면 라벨링 학습 등을 통해 더 다양한 객체를 사용할 수 있었을 것 같아서 아쉽다</a:t>
            </a:r>
            <a:r>
              <a:rPr b="0" lang="en-US" sz="1800" spc="-1" strike="noStrike">
                <a:solidFill>
                  <a:srgbClr val="ffffff"/>
                </a:solidFill>
                <a:latin typeface="Noto Sans CJK KR"/>
                <a:ea typeface="DejaVu Sans"/>
              </a:rPr>
              <a:t>. 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직사각형 9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5" name="TextBox 11"/>
          <p:cNvSpPr/>
          <p:nvPr/>
        </p:nvSpPr>
        <p:spPr>
          <a:xfrm>
            <a:off x="533520" y="424080"/>
            <a:ext cx="1112148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b4e5a2"/>
                </a:solidFill>
                <a:latin typeface="맑은 고딕"/>
                <a:ea typeface="DejaVu Sans"/>
              </a:rPr>
              <a:t>Next Steps</a:t>
            </a:r>
            <a:endParaRPr b="0" lang="en-US" sz="9600" spc="-1" strike="noStrike">
              <a:latin typeface="Noto Sans CJK KR"/>
            </a:endParaRPr>
          </a:p>
        </p:txBody>
      </p:sp>
      <p:sp>
        <p:nvSpPr>
          <p:cNvPr id="246" name="직선 연결선[R] 28"/>
          <p:cNvSpPr/>
          <p:nvPr/>
        </p:nvSpPr>
        <p:spPr>
          <a:xfrm>
            <a:off x="284040" y="214272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47" name="TextBox 2"/>
          <p:cNvSpPr/>
          <p:nvPr/>
        </p:nvSpPr>
        <p:spPr>
          <a:xfrm>
            <a:off x="948240" y="2691360"/>
            <a:ext cx="8951400" cy="20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다양한 과일들을 라벨링 후 학습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Map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을 실제 환경 처럼 제작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커스텀다중로봇 제어 </a:t>
            </a:r>
            <a:br>
              <a:rPr sz="1800"/>
            </a:b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로봇팔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(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매니퓰레이터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)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을 활용해서 구현하지 못한 기능들을 실제환경에 가깝게 구현</a:t>
            </a:r>
            <a:br>
              <a:rPr sz="1800"/>
            </a:b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데이터베이스를 활용해 식물 상태 등 필요한 정보들을 저장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ss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직사각형 24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9" name="TextBox 75"/>
          <p:cNvSpPr/>
          <p:nvPr/>
        </p:nvSpPr>
        <p:spPr>
          <a:xfrm>
            <a:off x="533520" y="424080"/>
            <a:ext cx="111214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b4e5a2"/>
                </a:solidFill>
                <a:latin typeface="맑은 고딕"/>
                <a:ea typeface="DejaVu Sans"/>
              </a:rPr>
              <a:t>Demo</a:t>
            </a:r>
            <a:endParaRPr b="0" lang="en-US" sz="2400" spc="-1" strike="noStrike">
              <a:latin typeface="Noto Sans CJK KR"/>
            </a:endParaRPr>
          </a:p>
        </p:txBody>
      </p:sp>
      <p:sp>
        <p:nvSpPr>
          <p:cNvPr id="250" name="직선 연결선[R] 8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51" name="직선 연결선[R] 52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52" name="TextBox 77"/>
          <p:cNvSpPr/>
          <p:nvPr/>
        </p:nvSpPr>
        <p:spPr>
          <a:xfrm>
            <a:off x="720000" y="1546560"/>
            <a:ext cx="10439280" cy="475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실행 명령어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: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highlight>
                  <a:srgbClr val="000000"/>
                </a:highlight>
                <a:latin typeface="맑은 고딕"/>
                <a:ea typeface="DejaVu Sans"/>
              </a:rPr>
              <a:t># </a:t>
            </a:r>
            <a:r>
              <a:rPr b="0" lang="ko-KR" sz="1800" spc="-1" strike="noStrike">
                <a:solidFill>
                  <a:srgbClr val="ffffff"/>
                </a:solidFill>
                <a:highlight>
                  <a:srgbClr val="000000"/>
                </a:highlight>
                <a:latin typeface="맑은 고딕"/>
                <a:ea typeface="DejaVu Sans"/>
              </a:rPr>
              <a:t>미리 지정되어있는 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000000"/>
                </a:highlight>
                <a:latin typeface="맑은 고딕"/>
                <a:ea typeface="DejaVu Sans"/>
              </a:rPr>
              <a:t>world </a:t>
            </a:r>
            <a:r>
              <a:rPr b="0" lang="ko-KR" sz="1800" spc="-1" strike="noStrike">
                <a:solidFill>
                  <a:srgbClr val="ffffff"/>
                </a:solidFill>
                <a:highlight>
                  <a:srgbClr val="000000"/>
                </a:highlight>
                <a:latin typeface="맑은 고딕"/>
                <a:ea typeface="DejaVu Sans"/>
              </a:rPr>
              <a:t>파일을 가제보로 불러온다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000000"/>
                </a:highlight>
                <a:latin typeface="맑은 고딕"/>
                <a:ea typeface="DejaVu Sans"/>
              </a:rPr>
              <a:t>(launch_sim.launch.py </a:t>
            </a:r>
            <a:r>
              <a:rPr b="0" lang="ko-KR" sz="1800" spc="-1" strike="noStrike">
                <a:solidFill>
                  <a:srgbClr val="ffffff"/>
                </a:solidFill>
                <a:highlight>
                  <a:srgbClr val="000000"/>
                </a:highlight>
                <a:latin typeface="맑은 고딕"/>
                <a:ea typeface="DejaVu Sans"/>
              </a:rPr>
              <a:t>파일 및 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000000"/>
                </a:highlight>
                <a:latin typeface="맑은 고딕"/>
                <a:ea typeface="DejaVu Sans"/>
              </a:rPr>
              <a:t>world </a:t>
            </a:r>
            <a:r>
              <a:rPr b="0" lang="ko-KR" sz="1800" spc="-1" strike="noStrike">
                <a:solidFill>
                  <a:srgbClr val="ffffff"/>
                </a:solidFill>
                <a:highlight>
                  <a:srgbClr val="000000"/>
                </a:highlight>
                <a:latin typeface="맑은 고딕"/>
                <a:ea typeface="DejaVu Sans"/>
              </a:rPr>
              <a:t>경로 확인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000000"/>
                </a:highlight>
                <a:latin typeface="맑은 고딕"/>
                <a:ea typeface="DejaVu Sans"/>
              </a:rPr>
              <a:t>)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ros2 launch articubot_one launch_sim.launch.py world:=$HOME/b4_ws/src/articubot_one/worlds/obstacles.world</a:t>
            </a:r>
            <a:br>
              <a:rPr sz="1800"/>
            </a:b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# 2d pose estimate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ros2 launch articubot_one localization_launch.py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# nav2 with costmap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ros2 launch nav2_bringup navigation_launch.py use_sim_time:=true</a:t>
            </a:r>
            <a:br>
              <a:rPr sz="1800"/>
            </a:b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#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객체인식 및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UI</a:t>
            </a:r>
            <a:br>
              <a:rPr sz="1800"/>
            </a:b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ros2 run apriltag_detecter  yolo_node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ros2 run apriltag_detecter  smart_farm_node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br>
              <a:rPr sz="1800"/>
            </a:br>
            <a:br>
              <a:rPr sz="1800"/>
            </a:b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9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3" name="TextBox 11"/>
          <p:cNvSpPr/>
          <p:nvPr/>
        </p:nvSpPr>
        <p:spPr>
          <a:xfrm>
            <a:off x="8272800" y="3476160"/>
            <a:ext cx="7968600" cy="228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b4e5a2"/>
                </a:solidFill>
                <a:latin typeface="맑은 고딕"/>
                <a:ea typeface="DejaVu Sans"/>
              </a:rPr>
              <a:t>01</a:t>
            </a:r>
            <a:endParaRPr b="0" lang="en-US" sz="96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1" lang="ko-KR" sz="4800" spc="-1" strike="noStrike">
                <a:solidFill>
                  <a:srgbClr val="8ed973"/>
                </a:solidFill>
                <a:latin typeface="맑은 고딕"/>
                <a:ea typeface="DejaVu Sans"/>
              </a:rPr>
              <a:t>팀원소개</a:t>
            </a:r>
            <a:endParaRPr b="0" lang="en-US" sz="4800" spc="-1" strike="noStrike">
              <a:latin typeface="Noto Sans CJK KR"/>
            </a:endParaRPr>
          </a:p>
        </p:txBody>
      </p:sp>
      <p:sp>
        <p:nvSpPr>
          <p:cNvPr id="74" name="TextBox 1"/>
          <p:cNvSpPr/>
          <p:nvPr/>
        </p:nvSpPr>
        <p:spPr>
          <a:xfrm>
            <a:off x="727200" y="1013400"/>
            <a:ext cx="8502120" cy="264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ko-KR" sz="2400" spc="-1" strike="noStrike">
                <a:solidFill>
                  <a:srgbClr val="ffffff"/>
                </a:solidFill>
                <a:latin typeface="맑은 고딕"/>
                <a:ea typeface="DejaVu Sans"/>
              </a:rPr>
              <a:t>한은혜 </a:t>
            </a:r>
            <a:r>
              <a:rPr b="1" lang="en-US" sz="2400" spc="-1" strike="noStrike">
                <a:solidFill>
                  <a:srgbClr val="ffffff"/>
                </a:solidFill>
                <a:latin typeface="맑은 고딕"/>
                <a:ea typeface="DejaVu Sans"/>
              </a:rPr>
              <a:t>: World &amp; Map, Scenario, PPT </a:t>
            </a:r>
            <a:endParaRPr b="0" lang="en-US" sz="24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1" lang="ko-KR" sz="2400" spc="-1" strike="noStrike">
                <a:solidFill>
                  <a:srgbClr val="ffffff"/>
                </a:solidFill>
                <a:latin typeface="맑은 고딕"/>
                <a:ea typeface="DejaVu Sans"/>
              </a:rPr>
              <a:t>김용순 </a:t>
            </a:r>
            <a:r>
              <a:rPr b="1" lang="en-US" sz="2400" spc="-1" strike="noStrike">
                <a:solidFill>
                  <a:srgbClr val="ffffff"/>
                </a:solidFill>
                <a:latin typeface="맑은 고딕"/>
                <a:ea typeface="DejaVu Sans"/>
              </a:rPr>
              <a:t>: Main node, Scenario, PPT </a:t>
            </a:r>
            <a:endParaRPr b="0" lang="en-US" sz="24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1" lang="ko-KR" sz="2400" spc="-1" strike="noStrike">
                <a:solidFill>
                  <a:srgbClr val="ffffff"/>
                </a:solidFill>
                <a:latin typeface="맑은 고딕"/>
                <a:ea typeface="DejaVu Sans"/>
              </a:rPr>
              <a:t>이종민 </a:t>
            </a:r>
            <a:r>
              <a:rPr b="1" lang="en-US" sz="2400" spc="-1" strike="noStrike">
                <a:solidFill>
                  <a:srgbClr val="ffffff"/>
                </a:solidFill>
                <a:latin typeface="맑은 고딕"/>
                <a:ea typeface="DejaVu Sans"/>
              </a:rPr>
              <a:t>: Main node, World &amp; Map, ROS2 Algorithm</a:t>
            </a:r>
            <a:endParaRPr b="0" lang="en-US" sz="24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1" lang="ko-KR" sz="2400" spc="-1" strike="noStrike">
                <a:solidFill>
                  <a:srgbClr val="ffffff"/>
                </a:solidFill>
                <a:latin typeface="맑은 고딕"/>
                <a:ea typeface="DejaVu Sans"/>
              </a:rPr>
              <a:t>조현석 </a:t>
            </a:r>
            <a:r>
              <a:rPr b="1" lang="en-US" sz="2400" spc="-1" strike="noStrike">
                <a:solidFill>
                  <a:srgbClr val="ffffff"/>
                </a:solidFill>
                <a:latin typeface="맑은 고딕"/>
                <a:ea typeface="DejaVu Sans"/>
              </a:rPr>
              <a:t>: Integration, ROS2 Algorithm,code review, PPT</a:t>
            </a:r>
            <a:endParaRPr b="0" lang="en-US" sz="2400" spc="-1" strike="noStrike">
              <a:latin typeface="Noto Sans CJK KR"/>
            </a:endParaRPr>
          </a:p>
        </p:txBody>
      </p:sp>
      <p:sp>
        <p:nvSpPr>
          <p:cNvPr id="75" name="직선 연결선[R] 2"/>
          <p:cNvSpPr/>
          <p:nvPr/>
        </p:nvSpPr>
        <p:spPr>
          <a:xfrm>
            <a:off x="8100000" y="5940000"/>
            <a:ext cx="318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직사각형 9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7" name="TextBox 11"/>
          <p:cNvSpPr/>
          <p:nvPr/>
        </p:nvSpPr>
        <p:spPr>
          <a:xfrm>
            <a:off x="4043160" y="282240"/>
            <a:ext cx="413856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b4e5a2"/>
                </a:solidFill>
                <a:latin typeface="맑은 고딕"/>
                <a:ea typeface="DejaVu Sans"/>
              </a:rPr>
              <a:t>Goal</a:t>
            </a:r>
            <a:endParaRPr b="0" lang="en-US" sz="9600" spc="-1" strike="noStrike">
              <a:latin typeface="Noto Sans CJK KR"/>
            </a:endParaRPr>
          </a:p>
        </p:txBody>
      </p:sp>
      <p:sp>
        <p:nvSpPr>
          <p:cNvPr id="78" name="직선 연결선[R] 28"/>
          <p:cNvSpPr/>
          <p:nvPr/>
        </p:nvSpPr>
        <p:spPr>
          <a:xfrm>
            <a:off x="383040" y="201708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79" name="TextBox 1"/>
          <p:cNvSpPr/>
          <p:nvPr/>
        </p:nvSpPr>
        <p:spPr>
          <a:xfrm>
            <a:off x="439920" y="2233800"/>
            <a:ext cx="114584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맑은 고딕"/>
                <a:ea typeface="DejaVu Sans"/>
              </a:rPr>
              <a:t>Agribot  |  </a:t>
            </a:r>
            <a:r>
              <a:rPr b="1" lang="en" sz="2400" spc="-1" strike="noStrike">
                <a:solidFill>
                  <a:srgbClr val="ffffff"/>
                </a:solidFill>
                <a:latin typeface="-webkit-standard"/>
                <a:ea typeface="DejaVu Sans"/>
              </a:rPr>
              <a:t>Automated Farming Operation System Using </a:t>
            </a:r>
            <a:r>
              <a:rPr b="1" lang="en-US" sz="2400" spc="-1" strike="noStrike">
                <a:solidFill>
                  <a:srgbClr val="ffffff"/>
                </a:solidFill>
                <a:latin typeface="-webkit-standard"/>
                <a:ea typeface="DejaVu Sans"/>
              </a:rPr>
              <a:t>MultiRobot</a:t>
            </a:r>
            <a:r>
              <a:rPr b="1" lang="en" sz="2400" spc="-1" strike="noStrike">
                <a:solidFill>
                  <a:srgbClr val="ffffff"/>
                </a:solidFill>
                <a:latin typeface="-webkit-standard"/>
                <a:ea typeface="DejaVu Sans"/>
              </a:rPr>
              <a:t>"</a:t>
            </a:r>
            <a:endParaRPr b="0" lang="en-US" sz="2400" spc="-1" strike="noStrike">
              <a:latin typeface="Noto Sans CJK KR"/>
            </a:endParaRPr>
          </a:p>
        </p:txBody>
      </p:sp>
      <p:sp>
        <p:nvSpPr>
          <p:cNvPr id="80" name="TextBox 2"/>
          <p:cNvSpPr/>
          <p:nvPr/>
        </p:nvSpPr>
        <p:spPr>
          <a:xfrm>
            <a:off x="448920" y="2846520"/>
            <a:ext cx="10341000" cy="335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000000"/>
                </a:solidFill>
                <a:latin typeface="-webkit-standard"/>
                <a:ea typeface="DejaVu Sans"/>
              </a:rPr>
              <a:t>☝️ </a:t>
            </a:r>
            <a:endParaRPr b="0" lang="en-US" sz="2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endParaRPr b="0" lang="en-US" sz="2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000000"/>
                </a:solidFill>
                <a:latin typeface="-webkit-standard"/>
                <a:ea typeface="DejaVu Sans"/>
              </a:rPr>
              <a:t>✌️</a:t>
            </a:r>
            <a:endParaRPr b="0" lang="en-US" sz="2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endParaRPr b="0" lang="en-US" sz="2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000000"/>
                </a:solidFill>
                <a:latin typeface="-webkit-standard"/>
                <a:ea typeface="DejaVu Sans"/>
              </a:rPr>
              <a:t> 🤟</a:t>
            </a:r>
            <a:r>
              <a:rPr b="0" lang="ko-KR" sz="2800" spc="-1" strike="noStrike">
                <a:solidFill>
                  <a:srgbClr val="000000"/>
                </a:solidFill>
                <a:latin typeface="-webkit-standard"/>
                <a:ea typeface="DejaVu Sans"/>
              </a:rPr>
              <a:t>ㅗㅗㅗㅗㅗㅗㅗㅗㅗㅗ</a:t>
            </a:r>
            <a:endParaRPr b="0" lang="en-US" sz="2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endParaRPr b="0" lang="en-US" sz="2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000000"/>
                </a:solidFill>
                <a:latin typeface="-webkit-standard"/>
                <a:ea typeface="DejaVu Sans"/>
              </a:rPr>
              <a:t> 🖖</a:t>
            </a:r>
            <a:endParaRPr b="0" lang="en-US" sz="2800" spc="-1" strike="noStrike">
              <a:latin typeface="Noto Sans CJK KR"/>
            </a:endParaRPr>
          </a:p>
        </p:txBody>
      </p:sp>
      <p:sp>
        <p:nvSpPr>
          <p:cNvPr id="81" name="TextBox 4"/>
          <p:cNvSpPr/>
          <p:nvPr/>
        </p:nvSpPr>
        <p:spPr>
          <a:xfrm>
            <a:off x="1470240" y="3169440"/>
            <a:ext cx="65944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목표  </a:t>
            </a:r>
            <a:r>
              <a:rPr b="1" lang="en-US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|  AI </a:t>
            </a: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농작물 탐지</a:t>
            </a:r>
            <a:r>
              <a:rPr b="1" lang="en-US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, </a:t>
            </a: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모니터링</a:t>
            </a:r>
            <a:r>
              <a:rPr b="1" lang="en-US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, </a:t>
            </a: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작업 수행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82" name="TextBox 5"/>
          <p:cNvSpPr/>
          <p:nvPr/>
        </p:nvSpPr>
        <p:spPr>
          <a:xfrm>
            <a:off x="1470240" y="3960000"/>
            <a:ext cx="10269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Bot 1  |  YOLO </a:t>
            </a: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기반 농작물 탐지 및 상태 평가 </a:t>
            </a:r>
            <a:r>
              <a:rPr b="1" lang="en-US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/ SLAM </a:t>
            </a: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맵에서 위치 획득 후 수확 가능 여부 결정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83" name="TextBox 6"/>
          <p:cNvSpPr/>
          <p:nvPr/>
        </p:nvSpPr>
        <p:spPr>
          <a:xfrm>
            <a:off x="1470240" y="4789440"/>
            <a:ext cx="10108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Bot 2  |  Bot 1</a:t>
            </a: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의 </a:t>
            </a:r>
            <a:r>
              <a:rPr b="1" lang="en-US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Data</a:t>
            </a: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를 수신 하고 목표 위치로 이동 </a:t>
            </a:r>
            <a:r>
              <a:rPr b="1" lang="en-US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&amp; </a:t>
            </a: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작업에 따라 그리퍼 전환 및 작업 수행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84" name="TextBox 7"/>
          <p:cNvSpPr/>
          <p:nvPr/>
        </p:nvSpPr>
        <p:spPr>
          <a:xfrm>
            <a:off x="1470240" y="5733360"/>
            <a:ext cx="7840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ko-KR" sz="1800" spc="-1" strike="noStrike">
                <a:solidFill>
                  <a:srgbClr val="b4e6a2"/>
                </a:solidFill>
                <a:latin typeface="맑은 고딕"/>
                <a:ea typeface="DejaVu Sans"/>
              </a:rPr>
              <a:t>이를 통해 농업 효율성을 극대화하는 시스템을 구현하기 위해 노력함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직사각형 9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TextBox 11"/>
          <p:cNvSpPr/>
          <p:nvPr/>
        </p:nvSpPr>
        <p:spPr>
          <a:xfrm>
            <a:off x="4043160" y="282240"/>
            <a:ext cx="413856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b4e5a2"/>
                </a:solidFill>
                <a:latin typeface="맑은 고딕"/>
                <a:ea typeface="DejaVu Sans"/>
              </a:rPr>
              <a:t>Goal</a:t>
            </a:r>
            <a:endParaRPr b="0" lang="en-US" sz="9600" spc="-1" strike="noStrike">
              <a:latin typeface="Noto Sans CJK KR"/>
            </a:endParaRPr>
          </a:p>
        </p:txBody>
      </p:sp>
      <p:sp>
        <p:nvSpPr>
          <p:cNvPr id="87" name="직선 연결선[R] 28"/>
          <p:cNvSpPr/>
          <p:nvPr/>
        </p:nvSpPr>
        <p:spPr>
          <a:xfrm>
            <a:off x="383040" y="201708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540000" y="2095200"/>
            <a:ext cx="4857840" cy="4204080"/>
          </a:xfrm>
          <a:prstGeom prst="rect">
            <a:avLst/>
          </a:prstGeom>
          <a:ln w="0">
            <a:noFill/>
          </a:ln>
        </p:spPr>
      </p:pic>
      <p:sp>
        <p:nvSpPr>
          <p:cNvPr id="89" name="TextBox 73"/>
          <p:cNvSpPr/>
          <p:nvPr/>
        </p:nvSpPr>
        <p:spPr>
          <a:xfrm>
            <a:off x="5580000" y="2520000"/>
            <a:ext cx="6119280" cy="22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br>
              <a:rPr sz="1800"/>
            </a:br>
            <a:br>
              <a:rPr sz="1800"/>
            </a:b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설정한 주기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시간에 맞게 작물에 물과 비료주기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잡초제거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가지관리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(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가지방향을 대각선으로 기울어지게 함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),</a:t>
            </a:r>
            <a:br>
              <a:rPr sz="1800"/>
            </a:b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병든 작물 제거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작물 수확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(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가위로 깨끗하게 잘라서 과일과 나무가 손상되지 않게함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)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Noto Sans CJK KR"/>
            </a:endParaRPr>
          </a:p>
        </p:txBody>
      </p:sp>
      <p:sp>
        <p:nvSpPr>
          <p:cNvPr id="90" name="TextBox 83"/>
          <p:cNvSpPr/>
          <p:nvPr/>
        </p:nvSpPr>
        <p:spPr>
          <a:xfrm>
            <a:off x="961920" y="629532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TextBox 84"/>
          <p:cNvSpPr/>
          <p:nvPr/>
        </p:nvSpPr>
        <p:spPr>
          <a:xfrm>
            <a:off x="7621920" y="386172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TextBox 85"/>
          <p:cNvSpPr/>
          <p:nvPr/>
        </p:nvSpPr>
        <p:spPr>
          <a:xfrm>
            <a:off x="7621920" y="386172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TextBox 86"/>
          <p:cNvSpPr/>
          <p:nvPr/>
        </p:nvSpPr>
        <p:spPr>
          <a:xfrm>
            <a:off x="7621920" y="386172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TextBox 87"/>
          <p:cNvSpPr/>
          <p:nvPr/>
        </p:nvSpPr>
        <p:spPr>
          <a:xfrm>
            <a:off x="7621920" y="386172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TextBox 88"/>
          <p:cNvSpPr/>
          <p:nvPr/>
        </p:nvSpPr>
        <p:spPr>
          <a:xfrm>
            <a:off x="7621920" y="386172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TextBox 89"/>
          <p:cNvSpPr/>
          <p:nvPr/>
        </p:nvSpPr>
        <p:spPr>
          <a:xfrm>
            <a:off x="7104240" y="503172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TextBox 90"/>
          <p:cNvSpPr/>
          <p:nvPr/>
        </p:nvSpPr>
        <p:spPr>
          <a:xfrm>
            <a:off x="1249920" y="629604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Smart farm map in gazebo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직사각형 9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TextBox 11"/>
          <p:cNvSpPr/>
          <p:nvPr/>
        </p:nvSpPr>
        <p:spPr>
          <a:xfrm>
            <a:off x="4043160" y="282240"/>
            <a:ext cx="413856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b4e5a2"/>
                </a:solidFill>
                <a:latin typeface="맑은 고딕"/>
                <a:ea typeface="DejaVu Sans"/>
              </a:rPr>
              <a:t>Goal</a:t>
            </a:r>
            <a:endParaRPr b="0" lang="en-US" sz="9600" spc="-1" strike="noStrike">
              <a:latin typeface="Noto Sans CJK KR"/>
            </a:endParaRPr>
          </a:p>
        </p:txBody>
      </p:sp>
      <p:sp>
        <p:nvSpPr>
          <p:cNvPr id="100" name="직선 연결선[R] 28"/>
          <p:cNvSpPr/>
          <p:nvPr/>
        </p:nvSpPr>
        <p:spPr>
          <a:xfrm>
            <a:off x="383040" y="201708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540000" y="2340000"/>
            <a:ext cx="4676400" cy="4137840"/>
          </a:xfrm>
          <a:prstGeom prst="rect">
            <a:avLst/>
          </a:prstGeom>
          <a:ln w="0">
            <a:noFill/>
          </a:ln>
        </p:spPr>
      </p:pic>
      <p:sp>
        <p:nvSpPr>
          <p:cNvPr id="102" name="TextBox 74"/>
          <p:cNvSpPr/>
          <p:nvPr/>
        </p:nvSpPr>
        <p:spPr>
          <a:xfrm>
            <a:off x="5697360" y="2166840"/>
            <a:ext cx="4138200" cy="393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로봇이 설정한 주기별로 작물에 접근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카메라로 작물 상태를 스캔하여 작물이 시들시들하면 물과 영양제를 작물에 공급한다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.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잡초발견 시 잡초를 제거한다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.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사과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오렌지 나무는 가지 관리가 중요해서 설정한 시기에는 가지관리에 신경쓴다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.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병들거나 죽은 작물은 제거한다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.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수확 시기가 된 작물 이미지 데이터가 저장되어있어서 카메라 스캔시 수확 시기로 인식된 작물 로봇 팔로 과일을 가지에서 잘라 수확한다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.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03" name="TextBox 91"/>
          <p:cNvSpPr/>
          <p:nvPr/>
        </p:nvSpPr>
        <p:spPr>
          <a:xfrm>
            <a:off x="1260000" y="6380640"/>
            <a:ext cx="3897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Slam toolbox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로 만든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map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직사각형 9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TextBox 11"/>
          <p:cNvSpPr/>
          <p:nvPr/>
        </p:nvSpPr>
        <p:spPr>
          <a:xfrm>
            <a:off x="4043160" y="282240"/>
            <a:ext cx="413856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b4e5a2"/>
                </a:solidFill>
                <a:latin typeface="맑은 고딕"/>
                <a:ea typeface="DejaVu Sans"/>
              </a:rPr>
              <a:t>Goal</a:t>
            </a:r>
            <a:endParaRPr b="0" lang="en-US" sz="9600" spc="-1" strike="noStrike">
              <a:latin typeface="Noto Sans CJK KR"/>
            </a:endParaRPr>
          </a:p>
        </p:txBody>
      </p:sp>
      <p:sp>
        <p:nvSpPr>
          <p:cNvPr id="106" name="직선 연결선[R] 28"/>
          <p:cNvSpPr/>
          <p:nvPr/>
        </p:nvSpPr>
        <p:spPr>
          <a:xfrm>
            <a:off x="383040" y="201708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07" name="그림 3" descr=""/>
          <p:cNvPicPr/>
          <p:nvPr/>
        </p:nvPicPr>
        <p:blipFill>
          <a:blip r:embed="rId1"/>
          <a:stretch/>
        </p:blipFill>
        <p:spPr>
          <a:xfrm>
            <a:off x="582480" y="2380320"/>
            <a:ext cx="6917760" cy="4111200"/>
          </a:xfrm>
          <a:prstGeom prst="rect">
            <a:avLst/>
          </a:prstGeom>
          <a:ln w="0">
            <a:noFill/>
          </a:ln>
        </p:spPr>
      </p:pic>
      <p:sp>
        <p:nvSpPr>
          <p:cNvPr id="108" name="TextBox 76"/>
          <p:cNvSpPr/>
          <p:nvPr/>
        </p:nvSpPr>
        <p:spPr>
          <a:xfrm>
            <a:off x="7740000" y="3960000"/>
            <a:ext cx="39592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AI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모델을 이용한 과일 탐지</a:t>
            </a: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직사각형 16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TextBox 64"/>
          <p:cNvSpPr/>
          <p:nvPr/>
        </p:nvSpPr>
        <p:spPr>
          <a:xfrm>
            <a:off x="4043160" y="282240"/>
            <a:ext cx="413856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b4e5a2"/>
                </a:solidFill>
                <a:latin typeface="맑은 고딕"/>
                <a:ea typeface="DejaVu Sans"/>
              </a:rPr>
              <a:t>Goal</a:t>
            </a:r>
            <a:endParaRPr b="0" lang="en-US" sz="9600" spc="-1" strike="noStrike">
              <a:latin typeface="Noto Sans CJK KR"/>
            </a:endParaRPr>
          </a:p>
        </p:txBody>
      </p:sp>
      <p:sp>
        <p:nvSpPr>
          <p:cNvPr id="111" name="직선 연결선[R] 32"/>
          <p:cNvSpPr/>
          <p:nvPr/>
        </p:nvSpPr>
        <p:spPr>
          <a:xfrm>
            <a:off x="383040" y="201708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12" name="TextBox 65"/>
          <p:cNvSpPr/>
          <p:nvPr/>
        </p:nvSpPr>
        <p:spPr>
          <a:xfrm>
            <a:off x="7056000" y="2695320"/>
            <a:ext cx="3959280" cy="283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스마트 팜 로봇 제어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UI</a:t>
            </a: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  <a:buNone/>
            </a:pPr>
            <a:br>
              <a:rPr sz="1800"/>
            </a:b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물주기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비료주기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잡초제거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가지관리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병든 작물제거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,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수확 기능</a:t>
            </a:r>
            <a:br>
              <a:rPr sz="1800"/>
            </a:br>
            <a:br>
              <a:rPr sz="1800"/>
            </a:b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탐색 시 버튼을 누르면 로봇이 식물의 상태를 확인하기위해 탐색</a:t>
            </a:r>
            <a:br>
              <a:rPr sz="1800"/>
            </a:br>
            <a:br>
              <a:rPr sz="1800"/>
            </a:b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수동 복귀기능 탑재</a:t>
            </a:r>
            <a:br>
              <a:rPr sz="1800"/>
            </a:b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버튼을 누르면 로봇 복귀</a:t>
            </a:r>
            <a:endParaRPr b="0" lang="en-US" sz="1800" spc="-1" strike="noStrike">
              <a:latin typeface="Noto Sans CJK KR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570600" y="2086200"/>
            <a:ext cx="6088680" cy="4658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직사각형 11"/>
          <p:cNvSpPr/>
          <p:nvPr/>
        </p:nvSpPr>
        <p:spPr>
          <a:xfrm>
            <a:off x="110880" y="109800"/>
            <a:ext cx="11966760" cy="6634800"/>
          </a:xfrm>
          <a:prstGeom prst="rect">
            <a:avLst/>
          </a:prstGeom>
          <a:solidFill>
            <a:schemeClr val="tx1"/>
          </a:solidFill>
          <a:ln>
            <a:solidFill>
              <a:srgbClr val="092a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TextBox 45"/>
          <p:cNvSpPr/>
          <p:nvPr/>
        </p:nvSpPr>
        <p:spPr>
          <a:xfrm>
            <a:off x="533520" y="424080"/>
            <a:ext cx="111214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b4e5a2"/>
                </a:solidFill>
                <a:latin typeface="맑은 고딕"/>
                <a:ea typeface="DejaVu Sans"/>
              </a:rPr>
              <a:t>Trial and Error</a:t>
            </a:r>
            <a:endParaRPr b="0" lang="en-US" sz="2400" spc="-1" strike="noStrike">
              <a:latin typeface="Noto Sans CJK KR"/>
            </a:endParaRPr>
          </a:p>
        </p:txBody>
      </p:sp>
      <p:sp>
        <p:nvSpPr>
          <p:cNvPr id="116" name="직선 연결선[R] 24"/>
          <p:cNvSpPr/>
          <p:nvPr/>
        </p:nvSpPr>
        <p:spPr>
          <a:xfrm>
            <a:off x="180000" y="1260000"/>
            <a:ext cx="1146204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17" name="직선 연결선[R] 25"/>
          <p:cNvSpPr/>
          <p:nvPr/>
        </p:nvSpPr>
        <p:spPr>
          <a:xfrm>
            <a:off x="360000" y="6299640"/>
            <a:ext cx="11462400" cy="360"/>
          </a:xfrm>
          <a:prstGeom prst="line">
            <a:avLst/>
          </a:prstGeom>
          <a:ln>
            <a:solidFill>
              <a:srgbClr val="b4e5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18" name="" descr=""/>
          <p:cNvPicPr/>
          <p:nvPr/>
        </p:nvPicPr>
        <p:blipFill>
          <a:blip r:embed="rId1"/>
          <a:stretch/>
        </p:blipFill>
        <p:spPr>
          <a:xfrm>
            <a:off x="129960" y="1260360"/>
            <a:ext cx="4604760" cy="4858920"/>
          </a:xfrm>
          <a:prstGeom prst="rect">
            <a:avLst/>
          </a:prstGeom>
          <a:ln w="0">
            <a:noFill/>
          </a:ln>
        </p:spPr>
      </p:pic>
      <p:pic>
        <p:nvPicPr>
          <p:cNvPr id="119" name="" descr=""/>
          <p:cNvPicPr/>
          <p:nvPr/>
        </p:nvPicPr>
        <p:blipFill>
          <a:blip r:embed="rId2"/>
          <a:stretch/>
        </p:blipFill>
        <p:spPr>
          <a:xfrm>
            <a:off x="4735440" y="1260360"/>
            <a:ext cx="4275000" cy="4858920"/>
          </a:xfrm>
          <a:prstGeom prst="rect">
            <a:avLst/>
          </a:prstGeom>
          <a:ln w="0">
            <a:noFill/>
          </a:ln>
        </p:spPr>
      </p:pic>
      <p:sp>
        <p:nvSpPr>
          <p:cNvPr id="120" name="TextBox 47"/>
          <p:cNvSpPr/>
          <p:nvPr/>
        </p:nvSpPr>
        <p:spPr>
          <a:xfrm>
            <a:off x="8280000" y="3938040"/>
            <a:ext cx="377928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다수의 커스텀 로봇을 제어하기 위해서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xacro 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파일에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namespace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를 사용했으나 </a:t>
            </a:r>
            <a:r>
              <a:rPr b="0" lang="en-US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gazebo</a:t>
            </a:r>
            <a:r>
              <a:rPr b="0" lang="ko-KR" sz="1800" spc="-1" strike="noStrike">
                <a:solidFill>
                  <a:srgbClr val="ffffff"/>
                </a:solidFill>
                <a:latin typeface="맑은 고딕"/>
                <a:ea typeface="DejaVu Sans"/>
              </a:rPr>
              <a:t>에 불러오는데 일부 부품만 불러와지는 문제</a:t>
            </a:r>
            <a:br>
              <a:rPr sz="1800"/>
            </a:br>
            <a:endParaRPr b="0" lang="en-US" sz="1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</TotalTime>
  <Application>LibreOffice/7.3.7.2$Linux_X86_64 LibreOffice_project/30$Build-2</Application>
  <AppVersion>15.0000</AppVersion>
  <Words>358</Words>
  <Paragraphs>113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2025-02-20T14:05:32Z</dcterms:created>
  <dc:creator>김용순</dc:creator>
  <dc:description/>
  <dc:language>ko-KR</dc:language>
  <cp:lastModifiedBy/>
  <dcterms:modified xsi:type="dcterms:W3CDTF">2025-02-21T16:39:49Z</dcterms:modified>
  <cp:revision>170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15</vt:i4>
  </property>
  <property fmtid="{D5CDD505-2E9C-101B-9397-08002B2CF9AE}" pid="3" name="PresentationFormat">
    <vt:lpwstr>와이드스크린</vt:lpwstr>
  </property>
  <property fmtid="{D5CDD505-2E9C-101B-9397-08002B2CF9AE}" pid="4" name="Slides">
    <vt:i4>15</vt:i4>
  </property>
</Properties>
</file>